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57" r:id="rId2"/>
    <p:sldId id="429" r:id="rId3"/>
    <p:sldId id="475" r:id="rId4"/>
    <p:sldId id="432" r:id="rId5"/>
    <p:sldId id="467" r:id="rId6"/>
    <p:sldId id="472" r:id="rId7"/>
    <p:sldId id="476" r:id="rId8"/>
    <p:sldId id="473" r:id="rId9"/>
    <p:sldId id="480" r:id="rId10"/>
    <p:sldId id="262" r:id="rId11"/>
    <p:sldId id="477" r:id="rId12"/>
    <p:sldId id="482" r:id="rId13"/>
    <p:sldId id="483" r:id="rId14"/>
    <p:sldId id="485" r:id="rId15"/>
    <p:sldId id="486" r:id="rId16"/>
    <p:sldId id="478" r:id="rId17"/>
    <p:sldId id="466" r:id="rId18"/>
    <p:sldId id="370" r:id="rId19"/>
    <p:sldId id="479" r:id="rId20"/>
    <p:sldId id="373" r:id="rId21"/>
    <p:sldId id="484" r:id="rId22"/>
    <p:sldId id="481" r:id="rId23"/>
    <p:sldId id="456" r:id="rId24"/>
  </p:sldIdLst>
  <p:sldSz cx="9144000" cy="6858000" type="screen4x3"/>
  <p:notesSz cx="6858000" cy="9296400"/>
  <p:custDataLst>
    <p:tags r:id="rId2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0000FF"/>
    <a:srgbClr val="00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86395"/>
  </p:normalViewPr>
  <p:slideViewPr>
    <p:cSldViewPr snapToGrid="0" snapToObjects="1">
      <p:cViewPr varScale="1">
        <p:scale>
          <a:sx n="104" d="100"/>
          <a:sy n="104" d="100"/>
        </p:scale>
        <p:origin x="216" y="3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5569F-E36D-4CF5-8118-842E5C8D9BCC}" type="datetimeFigureOut">
              <a:rPr lang="en-US" smtClean="0"/>
              <a:t>2/11/21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4BF8B1-4944-45DB-875A-D397510644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0663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1B5163-2C09-2B42-A149-50C06A629081}" type="datetimeFigureOut">
              <a:rPr lang="en-US" smtClean="0"/>
              <a:t>2/11/21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49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5790"/>
            <a:ext cx="5486400" cy="418338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829967"/>
            <a:ext cx="297180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6A9E65-48DF-6846-A785-BBB24D8633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811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A9E65-48DF-6846-A785-BBB24D86338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246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A9E65-48DF-6846-A785-BBB24D86338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8234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A9E65-48DF-6846-A785-BBB24D86338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706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A9E65-48DF-6846-A785-BBB24D86338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53932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6A9E65-48DF-6846-A785-BBB24D86338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37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A9E65-48DF-6846-A785-BBB24D86338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622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A9E65-48DF-6846-A785-BBB24D86338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1894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A9E65-48DF-6846-A785-BBB24D86338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2088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36A9E65-48DF-6846-A785-BBB24D86338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6003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47938"/>
            <a:ext cx="7772400" cy="1470025"/>
          </a:xfrm>
        </p:spPr>
        <p:txBody>
          <a:bodyPr/>
          <a:lstStyle>
            <a:lvl1pPr>
              <a:defRPr b="1">
                <a:solidFill>
                  <a:srgbClr val="00009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396616"/>
            <a:ext cx="6400800" cy="1752600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>
                <a:solidFill>
                  <a:srgbClr val="0066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399" y="142875"/>
            <a:ext cx="2549525" cy="1397000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0"/>
          </p:nvPr>
        </p:nvSpPr>
        <p:spPr>
          <a:xfrm>
            <a:off x="1371600" y="5314396"/>
            <a:ext cx="6400800" cy="1025525"/>
          </a:xfrm>
        </p:spPr>
        <p:txBody>
          <a:bodyPr/>
          <a:lstStyle>
            <a:lvl1pPr marL="0" indent="0" algn="ctr">
              <a:spcBef>
                <a:spcPts val="0"/>
              </a:spcBef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905860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C9CF0E4-7758-C042-9B7C-3A00CC31B17D}" type="datetimeFigureOut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32D8C7-365E-8044-99A1-42C06029E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365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C9CF0E4-7758-C042-9B7C-3A00CC31B17D}" type="datetimeFigureOut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32D8C7-365E-8044-99A1-42C06029E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0976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49E5B8-B47D-EA46-BC94-6AD2D43F4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E94576-3AE3-0E46-9439-48ABF64590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D4182B-3A3C-944F-A343-B525CD93C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573D9-8B15-2A4D-A040-C8F87810AD54}" type="datetimeFigureOut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CCEC2-006F-FC41-B96D-7F2DFCE96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E3EC4C-5039-2A42-BA75-3CCB39890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A87F3F-1A3B-814B-AA8E-62B0F4CAB6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44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9043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C9CF0E4-7758-C042-9B7C-3A00CC31B17D}" type="datetimeFigureOut">
              <a:rPr lang="en-US" smtClean="0"/>
              <a:t>2/11/21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32D8C7-365E-8044-99A1-42C06029E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1827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C9CF0E4-7758-C042-9B7C-3A00CC31B17D}" type="datetimeFigureOut">
              <a:rPr lang="en-US" smtClean="0"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32D8C7-365E-8044-99A1-42C06029E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51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C9CF0E4-7758-C042-9B7C-3A00CC31B17D}" type="datetimeFigureOut">
              <a:rPr lang="en-US" smtClean="0"/>
              <a:t>2/11/21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32D8C7-365E-8044-99A1-42C06029E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391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73162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3690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C9CF0E4-7758-C042-9B7C-3A00CC31B17D}" type="datetimeFigureOut">
              <a:rPr lang="en-US" smtClean="0"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32D8C7-365E-8044-99A1-42C06029E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814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EC9CF0E4-7758-C042-9B7C-3A00CC31B17D}" type="datetimeFigureOut">
              <a:rPr lang="en-US" smtClean="0"/>
              <a:t>2/11/21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632D8C7-365E-8044-99A1-42C06029E7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782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3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0200" y="1308100"/>
            <a:ext cx="8572500" cy="530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noFill/>
          <a:ln w="76200" cmpd="sng">
            <a:solidFill>
              <a:srgbClr val="000099"/>
            </a:solidFill>
          </a:ln>
          <a:effectLst>
            <a:innerShdw blurRad="63500" dist="50800">
              <a:srgbClr val="000000">
                <a:alpha val="50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478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000099"/>
          </a:solidFill>
          <a:latin typeface="Century Gothic"/>
          <a:ea typeface="+mj-ea"/>
          <a:cs typeface="Century Gothic"/>
        </a:defRPr>
      </a:lvl1pPr>
    </p:titleStyle>
    <p:bodyStyle>
      <a:lvl1pPr marL="342900" indent="-342900" algn="l" defTabSz="457200" rtl="0" eaLnBrk="1" latinLnBrk="0" hangingPunct="1">
        <a:spcBef>
          <a:spcPts val="1800"/>
        </a:spcBef>
        <a:buFont typeface="Arial"/>
        <a:buChar char="•"/>
        <a:defRPr sz="3200" kern="1200">
          <a:solidFill>
            <a:schemeClr val="tx1"/>
          </a:solidFill>
          <a:latin typeface="Century Gothic"/>
          <a:ea typeface="+mn-ea"/>
          <a:cs typeface="Century Gothic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Century Gothic"/>
          <a:ea typeface="+mn-ea"/>
          <a:cs typeface="Century Gothic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Century Gothic"/>
          <a:ea typeface="+mn-ea"/>
          <a:cs typeface="Century Gothic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Century Gothic"/>
          <a:ea typeface="+mn-ea"/>
          <a:cs typeface="Century Gothic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://scrippsco2.ucsd.edu/" TargetMode="External"/><Relationship Id="rId4" Type="http://schemas.openxmlformats.org/officeDocument/2006/relationships/hyperlink" Target="http://www.esrl.noaa.gov/gmd/ccgg/trends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www.youtube.com/watch?v=jbkSRLYSojo" TargetMode="Externa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4.png"/><Relationship Id="rId5" Type="http://schemas.openxmlformats.org/officeDocument/2006/relationships/hyperlink" Target="https://www.gapminder.org/" TargetMode="External"/><Relationship Id="rId4" Type="http://schemas.openxmlformats.org/officeDocument/2006/relationships/notesSlide" Target="../notesSlides/notesSlide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1BD1-2090-5A4D-A072-47604C7BD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Main Types of Data Visualizations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568B8-3503-7F4A-B8D4-526C97393D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3652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C90254D-10CC-C649-A7D2-3374EC6D5B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244" y="128380"/>
            <a:ext cx="8082948" cy="6245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5027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1BD1-2090-5A4D-A072-47604C7BD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568B8-3503-7F4A-B8D4-526C97393D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03160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188F78-B9E0-C546-BE58-6B015C8D3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2172"/>
            <a:ext cx="9144000" cy="6393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6053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&#10;&#10;Description automatically generated">
            <a:extLst>
              <a:ext uri="{FF2B5EF4-FFF2-40B4-BE49-F238E27FC236}">
                <a16:creationId xmlns:a16="http://schemas.microsoft.com/office/drawing/2014/main" id="{79C6982B-0E10-8F47-B83E-ABF40D693A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254" y="544040"/>
            <a:ext cx="8361405" cy="64632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FC1FC3-A013-B74E-BEB9-BDCD09E30467}"/>
              </a:ext>
            </a:extLst>
          </p:cNvPr>
          <p:cNvSpPr txBox="1"/>
          <p:nvPr/>
        </p:nvSpPr>
        <p:spPr>
          <a:xfrm>
            <a:off x="531341" y="174708"/>
            <a:ext cx="2607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From </a:t>
            </a:r>
            <a:r>
              <a:rPr lang="en-US" dirty="0" err="1"/>
              <a:t>usaelectionatlas.org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55998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607965D-02A5-8544-8893-8DE943BF27C7}"/>
              </a:ext>
            </a:extLst>
          </p:cNvPr>
          <p:cNvSpPr/>
          <p:nvPr/>
        </p:nvSpPr>
        <p:spPr>
          <a:xfrm>
            <a:off x="3048266" y="2659559"/>
            <a:ext cx="242406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rgbClr val="000099"/>
                </a:solidFill>
                <a:latin typeface="Century Gothic" panose="020B0502020202020204" pitchFamily="34" charset="0"/>
              </a:rPr>
              <a:t>Boxplots</a:t>
            </a:r>
          </a:p>
        </p:txBody>
      </p:sp>
    </p:spTree>
    <p:extLst>
      <p:ext uri="{BB962C8B-B14F-4D97-AF65-F5344CB8AC3E}">
        <p14:creationId xmlns:p14="http://schemas.microsoft.com/office/powerpoint/2010/main" val="1252234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96B82698-67C0-E443-9645-F5451207A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579" y="229457"/>
            <a:ext cx="8854842" cy="5343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158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1BD1-2090-5A4D-A072-47604C7BD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Scatterplots</a:t>
            </a:r>
            <a:br>
              <a:rPr lang="en-US" dirty="0"/>
            </a:br>
            <a:r>
              <a:rPr lang="en-US" dirty="0"/>
              <a:t>(where neither variable is Time)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568B8-3503-7F4A-B8D4-526C97393D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8497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4CD5266-7C6C-5941-A04B-EC7C0CF8F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23823" y="170481"/>
            <a:ext cx="4936774" cy="6533713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4763EF8E-610B-DE41-9EBA-ED25709C3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55721" y="-511444"/>
            <a:ext cx="3246895" cy="3053166"/>
          </a:xfrm>
        </p:spPr>
        <p:txBody>
          <a:bodyPr/>
          <a:lstStyle/>
          <a:p>
            <a:r>
              <a:rPr lang="en-US" dirty="0"/>
              <a:t>Matt Damon</a:t>
            </a:r>
          </a:p>
        </p:txBody>
      </p:sp>
    </p:spTree>
    <p:extLst>
      <p:ext uri="{BB962C8B-B14F-4D97-AF65-F5344CB8AC3E}">
        <p14:creationId xmlns:p14="http://schemas.microsoft.com/office/powerpoint/2010/main" val="12391080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*OK Cupid Data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9465"/>
          <a:stretch/>
        </p:blipFill>
        <p:spPr>
          <a:xfrm>
            <a:off x="264936" y="1243584"/>
            <a:ext cx="8614127" cy="524865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42416" y="1353122"/>
            <a:ext cx="6327648" cy="433425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98448" y="5184648"/>
            <a:ext cx="6071616" cy="50273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4885944" y="4866037"/>
            <a:ext cx="2484120" cy="31861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 flipV="1">
            <a:off x="1042416" y="1273175"/>
            <a:ext cx="5724069" cy="454342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6277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1BD1-2090-5A4D-A072-47604C7BD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Time Series Graphs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568B8-3503-7F4A-B8D4-526C97393D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227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313182" y="1942592"/>
            <a:ext cx="8572500" cy="5308600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ts val="18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i="1" dirty="0"/>
              <a:t>Thanks to:</a:t>
            </a:r>
          </a:p>
          <a:p>
            <a:pPr marL="0" indent="0">
              <a:buNone/>
            </a:pPr>
            <a:r>
              <a:rPr lang="en-US" sz="2400" dirty="0"/>
              <a:t>Kari Lock Morgan, Penn State University</a:t>
            </a:r>
          </a:p>
          <a:p>
            <a:pPr marL="0" indent="0">
              <a:buNone/>
            </a:pPr>
            <a:r>
              <a:rPr lang="en-US" sz="2400" i="1" dirty="0"/>
              <a:t>For several* of these examples</a:t>
            </a:r>
          </a:p>
        </p:txBody>
      </p:sp>
    </p:spTree>
    <p:extLst>
      <p:ext uri="{BB962C8B-B14F-4D97-AF65-F5344CB8AC3E}">
        <p14:creationId xmlns:p14="http://schemas.microsoft.com/office/powerpoint/2010/main" val="3937126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76" y="150876"/>
            <a:ext cx="8534400" cy="758952"/>
          </a:xfrm>
        </p:spPr>
        <p:txBody>
          <a:bodyPr>
            <a:normAutofit fontScale="90000"/>
          </a:bodyPr>
          <a:lstStyle/>
          <a:p>
            <a:r>
              <a:rPr lang="en-US" dirty="0"/>
              <a:t>*Data Over Time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1901190"/>
            <a:ext cx="6201295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6019800"/>
            <a:ext cx="88392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Data from </a:t>
            </a:r>
            <a:r>
              <a:rPr lang="en-US" sz="1600" dirty="0">
                <a:hlinkClick r:id="rId4"/>
              </a:rPr>
              <a:t>Dr. Pieter Tans, NOAA/ESRL </a:t>
            </a:r>
            <a:r>
              <a:rPr lang="en-US" sz="1600" dirty="0"/>
              <a:t>and </a:t>
            </a:r>
            <a:r>
              <a:rPr lang="en-US" sz="1600" dirty="0">
                <a:hlinkClick r:id="rId5"/>
              </a:rPr>
              <a:t>Dr. Ralph Keeling, Scripps Institution of Oceanography</a:t>
            </a:r>
            <a:endParaRPr lang="en-US" sz="1600" dirty="0"/>
          </a:p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52400" y="826085"/>
            <a:ext cx="8839200" cy="5489448"/>
          </a:xfrm>
          <a:prstGeom prst="rect">
            <a:avLst/>
          </a:prstGeom>
        </p:spPr>
        <p:txBody>
          <a:bodyPr>
            <a:normAutofit/>
          </a:bodyPr>
          <a:lstStyle>
            <a:lvl1pPr marL="274320" indent="-274320" algn="l" rtl="0" eaLnBrk="1" latinLnBrk="0" hangingPunct="1">
              <a:spcBef>
                <a:spcPts val="0"/>
              </a:spcBef>
              <a:spcAft>
                <a:spcPts val="1800"/>
              </a:spcAft>
              <a:buClr>
                <a:schemeClr val="accent1"/>
              </a:buClr>
              <a:buSzPct val="85000"/>
              <a:buFont typeface="Wingdings 2"/>
              <a:buChar char=""/>
              <a:defRPr kumimoji="0"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ct val="70000"/>
              <a:buFont typeface="Wingdings"/>
              <a:buChar char="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ct val="75000"/>
              <a:buFont typeface="Wingdings 2"/>
              <a:buChar char="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70000"/>
              <a:buFont typeface="Wingdings"/>
              <a:buChar char="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0"/>
              </a:spcBef>
              <a:spcAft>
                <a:spcPts val="2400"/>
              </a:spcAft>
              <a:buClr>
                <a:schemeClr val="accent5"/>
              </a:buClr>
              <a:buFontTx/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Char char="•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rtl="0" eaLnBrk="1" latinLnBrk="0" hangingPunct="1">
              <a:spcBef>
                <a:spcPct val="20000"/>
              </a:spcBef>
              <a:buClr>
                <a:schemeClr val="accent4">
                  <a:shade val="75000"/>
                </a:schemeClr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77440" indent="-182880" algn="l" rtl="0" eaLnBrk="1" latinLnBrk="0" hangingPunct="1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Char char="•"/>
              <a:defRPr kumimoji="0" sz="14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Concentration of carbon dioxide (CO2) in the atmosphere in parts per million (ppm) over time:</a:t>
            </a:r>
          </a:p>
        </p:txBody>
      </p:sp>
    </p:spTree>
    <p:extLst>
      <p:ext uri="{BB962C8B-B14F-4D97-AF65-F5344CB8AC3E}">
        <p14:creationId xmlns:p14="http://schemas.microsoft.com/office/powerpoint/2010/main" val="6162092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9C5AD887-12C5-FC42-97DB-19990A277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685"/>
            <a:ext cx="9144000" cy="5939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10718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1BD1-2090-5A4D-A072-47604C7BD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Multivariate…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568B8-3503-7F4A-B8D4-526C97393D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801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338"/>
            <a:ext cx="8229600" cy="967685"/>
          </a:xfrm>
        </p:spPr>
        <p:txBody>
          <a:bodyPr/>
          <a:lstStyle/>
          <a:p>
            <a:r>
              <a:rPr lang="en-US" dirty="0"/>
              <a:t>*</a:t>
            </a:r>
            <a:r>
              <a:rPr lang="en-US" dirty="0" err="1"/>
              <a:t>Gapminder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852" y="5988994"/>
            <a:ext cx="8572500" cy="775762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800" dirty="0">
                <a:hlinkClick r:id="rId5"/>
              </a:rPr>
              <a:t>https://www.gapminder.org/</a:t>
            </a:r>
          </a:p>
          <a:p>
            <a:pPr marL="0" indent="0">
              <a:spcBef>
                <a:spcPts val="0"/>
              </a:spcBef>
              <a:buNone/>
            </a:pPr>
            <a:endParaRPr lang="en-US" sz="2800" dirty="0">
              <a:hlinkClick r:id="rId5"/>
            </a:endParaRPr>
          </a:p>
        </p:txBody>
      </p:sp>
      <p:pic>
        <p:nvPicPr>
          <p:cNvPr id="8" name="gapminder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0456" y="906118"/>
            <a:ext cx="8686843" cy="4973821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>
          <a:xfrm>
            <a:off x="114300" y="6376875"/>
            <a:ext cx="8572500" cy="77576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8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Century Gothic"/>
                <a:ea typeface="+mn-ea"/>
                <a:cs typeface="Century Gothic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/>
              <a:buNone/>
            </a:pPr>
            <a:r>
              <a:rPr lang="en-US" sz="2800" dirty="0">
                <a:latin typeface="Century Gothic" charset="0"/>
                <a:ea typeface="Century Gothic" charset="0"/>
                <a:cs typeface="Century Gothic" charset="0"/>
                <a:hlinkClick r:id="rId7"/>
              </a:rPr>
              <a:t>Hans Rosling’s 200 Countries, 200 Years, 4 Minutes </a:t>
            </a:r>
            <a:endParaRPr lang="en-US" sz="2800" dirty="0">
              <a:latin typeface="Century Gothic" charset="0"/>
              <a:ea typeface="Century Gothic" charset="0"/>
              <a:cs typeface="Century Gothi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65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98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1BD1-2090-5A4D-A072-47604C7BD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Histograms</a:t>
            </a:r>
            <a:br>
              <a:rPr lang="en-US" dirty="0"/>
            </a:br>
            <a:r>
              <a:rPr lang="en-US" dirty="0"/>
              <a:t>(and Density Plots)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568B8-3503-7F4A-B8D4-526C97393D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1361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53A41C-94E2-364D-ADC9-6726EC1716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941" y="210377"/>
            <a:ext cx="8231080" cy="6269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7442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545E6-B2A9-BC4C-8F93-E5296D572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Chance of winning at home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C291E8B9-8600-FF41-A6FD-346EACDF9D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10958" y="1176338"/>
            <a:ext cx="7032662" cy="5434330"/>
          </a:xfrm>
        </p:spPr>
      </p:pic>
    </p:spTree>
    <p:extLst>
      <p:ext uri="{BB962C8B-B14F-4D97-AF65-F5344CB8AC3E}">
        <p14:creationId xmlns:p14="http://schemas.microsoft.com/office/powerpoint/2010/main" val="2876426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545E6-B2A9-BC4C-8F93-E5296D572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Chance of winning at home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78AE348-6E01-1A4F-82B0-E04427DED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65584" y="929898"/>
            <a:ext cx="5882798" cy="5483791"/>
          </a:xfrm>
        </p:spPr>
      </p:pic>
    </p:spTree>
    <p:extLst>
      <p:ext uri="{BB962C8B-B14F-4D97-AF65-F5344CB8AC3E}">
        <p14:creationId xmlns:p14="http://schemas.microsoft.com/office/powerpoint/2010/main" val="2737730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1BD1-2090-5A4D-A072-47604C7BD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Pie Charts</a:t>
            </a:r>
            <a:br>
              <a:rPr lang="en-US" dirty="0"/>
            </a:br>
            <a:r>
              <a:rPr lang="en-US" dirty="0"/>
              <a:t>(only for categorical data – use sparingly)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568B8-3503-7F4A-B8D4-526C97393D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614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8A76E4-AAEA-B34D-9322-F1B2E4601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95" y="288235"/>
            <a:ext cx="7845288" cy="606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949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21BD1-2090-5A4D-A072-47604C7BD1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Bar Graphs</a:t>
            </a:r>
            <a:br>
              <a:rPr lang="en-US" dirty="0"/>
            </a:br>
            <a:r>
              <a:rPr lang="en-US" dirty="0"/>
              <a:t>(Mainly for Categorical Data)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C568B8-3503-7F4A-B8D4-526C97393D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6042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8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Welcome to Penn State!!! (and the stat major)&amp;quot;&quot;/&gt;&lt;property id=&quot;20307&quot; value=&quot;256&quot;/&gt;&lt;/object&gt;&lt;object type=&quot;3&quot; unique_id=&quot;10109&quot;&gt;&lt;property id=&quot;20148&quot; value=&quot;5&quot;/&gt;&lt;property id=&quot;20300&quot; value=&quot;Slide 2 - &amp;quot;Introductions&amp;quot;&quot;/&gt;&lt;property id=&quot;20307&quot; value=&quot;264&quot;/&gt;&lt;/object&gt;&lt;object type=&quot;3&quot; unique_id=&quot;10110&quot;&gt;&lt;property id=&quot;20148&quot; value=&quot;5&quot;/&gt;&lt;property id=&quot;20300&quot; value=&quot;Slide 3 - &amp;quot;Stat Major&amp;quot;&quot;/&gt;&lt;property id=&quot;20307&quot; value=&quot;267&quot;/&gt;&lt;/object&gt;&lt;object type=&quot;3&quot; unique_id=&quot;10111&quot;&gt;&lt;property id=&quot;20148&quot; value=&quot;5&quot;/&gt;&lt;property id=&quot;20300&quot; value=&quot;Slide 4 - &amp;quot;Online Info&amp;quot;&quot;/&gt;&lt;property id=&quot;20307&quot; value=&quot;268&quot;/&gt;&lt;/object&gt;&lt;object type=&quot;3&quot; unique_id=&quot;10112&quot;&gt;&lt;property id=&quot;20148&quot; value=&quot;5&quot;/&gt;&lt;property id=&quot;20300&quot; value=&quot;Slide 5 - &amp;quot;Course Schedule&amp;quot;&quot;/&gt;&lt;property id=&quot;20307&quot; value=&quot;265&quot;/&gt;&lt;/object&gt;&lt;object type=&quot;3&quot; unique_id=&quot;10113&quot;&gt;&lt;property id=&quot;20148&quot; value=&quot;5&quot;/&gt;&lt;property id=&quot;20300&quot; value=&quot;Slide 7 - &amp;quot;Who to Contact for help?&amp;quot;&quot;/&gt;&lt;property id=&quot;20307&quot; value=&quot;266&quot;/&gt;&lt;/object&gt;&lt;object type=&quot;3&quot; unique_id=&quot;10235&quot;&gt;&lt;property id=&quot;20148&quot; value=&quot;5&quot;/&gt;&lt;property id=&quot;20300&quot; value=&quot;Slide 6 - &amp;quot;PSU 016&amp;quot;&quot;/&gt;&lt;property id=&quot;20307&quot; value=&quot;270&quot;/&gt;&lt;/object&gt;&lt;object type=&quot;3&quot; unique_id=&quot;10322&quot;&gt;&lt;property id=&quot;20148&quot; value=&quot;5&quot;/&gt;&lt;property id=&quot;20300&quot; value=&quot;Slide 8 - &amp;quot;Advisor&amp;quot;&quot;/&gt;&lt;property id=&quot;20307&quot; value=&quot;271&quot;/&gt;&lt;/object&gt;&lt;object type=&quot;3&quot; unique_id=&quot;10323&quot;&gt;&lt;property id=&quot;20148&quot; value=&quot;5&quot;/&gt;&lt;property id=&quot;20300&quot; value=&quot;Slide 9 - &amp;quot;Problems?&amp;quot;&quot;/&gt;&lt;property id=&quot;20307&quot; value=&quot;272&quot;/&gt;&lt;/object&gt;&lt;object type=&quot;3&quot; unique_id=&quot;10324&quot;&gt;&lt;property id=&quot;20148&quot; value=&quot;5&quot;/&gt;&lt;property id=&quot;20300&quot; value=&quot;Slide 10 - &amp;quot;Email&amp;quot;&quot;/&gt;&lt;property id=&quot;20307&quot; value=&quot;274&quot;/&gt;&lt;/object&gt;&lt;object type=&quot;3&quot; unique_id=&quot;10325&quot;&gt;&lt;property id=&quot;20148&quot; value=&quot;5&quot;/&gt;&lt;property id=&quot;20300&quot; value=&quot;Slide 11 - &amp;quot;General Advice&amp;quot;&quot;/&gt;&lt;property id=&quot;20307&quot; value=&quot;275&quot;/&gt;&lt;/object&gt;&lt;object type=&quot;3&quot; unique_id=&quot;10326&quot;&gt;&lt;property id=&quot;20148&quot; value=&quot;5&quot;/&gt;&lt;property id=&quot;20300&quot; value=&quot;Slide 12 - &amp;quot;Make the most of it!&amp;quot;&quot;/&gt;&lt;property id=&quot;20307&quot; value=&quot;276&quot;/&gt;&lt;/object&gt;&lt;object type=&quot;3&quot; unique_id=&quot;10327&quot;&gt;&lt;property id=&quot;20148&quot; value=&quot;5&quot;/&gt;&lt;property id=&quot;20300&quot; value=&quot;Slide 13 - &amp;quot;Questions?&amp;quot;&quot;/&gt;&lt;property id=&quot;20307&quot; value=&quot;273&quot;/&gt;&lt;/object&gt;&lt;/object&gt;&lt;object type=&quot;8&quot; unique_id=&quot;10018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27926</TotalTime>
  <Words>158</Words>
  <Application>Microsoft Macintosh PowerPoint</Application>
  <PresentationFormat>On-screen Show (4:3)</PresentationFormat>
  <Paragraphs>32</Paragraphs>
  <Slides>23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Century Gothic</vt:lpstr>
      <vt:lpstr>Wingdings 2</vt:lpstr>
      <vt:lpstr>Office Theme</vt:lpstr>
      <vt:lpstr>Main Types of Data Visualizations</vt:lpstr>
      <vt:lpstr>PowerPoint Presentation</vt:lpstr>
      <vt:lpstr>Histograms (and Density Plots)</vt:lpstr>
      <vt:lpstr>PowerPoint Presentation</vt:lpstr>
      <vt:lpstr>Chance of winning at home</vt:lpstr>
      <vt:lpstr>Chance of winning at home</vt:lpstr>
      <vt:lpstr>Pie Charts (only for categorical data – use sparingly)</vt:lpstr>
      <vt:lpstr>PowerPoint Presentation</vt:lpstr>
      <vt:lpstr>Bar Graphs (Mainly for Categorical Data)</vt:lpstr>
      <vt:lpstr>PowerPoint Presentation</vt:lpstr>
      <vt:lpstr>Maps</vt:lpstr>
      <vt:lpstr>PowerPoint Presentation</vt:lpstr>
      <vt:lpstr>PowerPoint Presentation</vt:lpstr>
      <vt:lpstr>PowerPoint Presentation</vt:lpstr>
      <vt:lpstr>PowerPoint Presentation</vt:lpstr>
      <vt:lpstr>Scatterplots (where neither variable is Time)</vt:lpstr>
      <vt:lpstr>Matt Damon</vt:lpstr>
      <vt:lpstr>*OK Cupid Data</vt:lpstr>
      <vt:lpstr>Time Series Graphs</vt:lpstr>
      <vt:lpstr>*Data Over Time</vt:lpstr>
      <vt:lpstr>PowerPoint Presentation</vt:lpstr>
      <vt:lpstr>Multivariate…</vt:lpstr>
      <vt:lpstr>*Gapminder</vt:lpstr>
    </vt:vector>
  </TitlesOfParts>
  <Company>Duke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 Crank or Two?</dc:title>
  <dc:creator>Kari Lock Morgan</dc:creator>
  <cp:lastModifiedBy>Sheila Weaver</cp:lastModifiedBy>
  <cp:revision>743</cp:revision>
  <cp:lastPrinted>2014-08-22T20:01:48Z</cp:lastPrinted>
  <dcterms:created xsi:type="dcterms:W3CDTF">2014-07-23T18:53:33Z</dcterms:created>
  <dcterms:modified xsi:type="dcterms:W3CDTF">2021-02-12T14:01:00Z</dcterms:modified>
</cp:coreProperties>
</file>